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508000" y="51816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" name="Shape 14"/>
          <p:cNvSpPr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5" name="Shape 15"/>
          <p:cNvSpPr/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xfrm>
            <a:off x="12154002" y="8763000"/>
            <a:ext cx="342900" cy="3683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body" sz="quarter" idx="13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i="1" sz="3000">
                <a:solidFill>
                  <a:srgbClr val="9D9D9D"/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6" name="Shape 106"/>
          <p:cNvSpPr/>
          <p:nvPr>
            <p:ph type="body" sz="quarter" idx="14"/>
          </p:nvPr>
        </p:nvSpPr>
        <p:spPr>
          <a:xfrm>
            <a:off x="1270000" y="4298950"/>
            <a:ext cx="10464800" cy="6223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36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7" name="Shape 10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pic" idx="13"/>
          </p:nvPr>
        </p:nvSpPr>
        <p:spPr>
          <a:xfrm>
            <a:off x="622300" y="1181100"/>
            <a:ext cx="11760200" cy="5676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pic" sz="half" idx="13"/>
          </p:nvPr>
        </p:nvSpPr>
        <p:spPr>
          <a:xfrm>
            <a:off x="6805519" y="981849"/>
            <a:ext cx="5575301" cy="75311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2" name="Shape 42"/>
          <p:cNvSpPr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/>
            <a:r>
              <a:t>Title Text</a:t>
            </a:r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508000" y="25781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/>
        </p:nvSpPr>
        <p:spPr>
          <a:xfrm flipV="1">
            <a:off x="508000" y="9245598"/>
            <a:ext cx="11988800" cy="2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508000" y="5080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" name="Shape 63"/>
          <p:cNvSpPr/>
          <p:nvPr/>
        </p:nvSpPr>
        <p:spPr>
          <a:xfrm flipV="1">
            <a:off x="508000" y="9245598"/>
            <a:ext cx="11988800" cy="2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" name="Shape 64"/>
          <p:cNvSpPr/>
          <p:nvPr/>
        </p:nvSpPr>
        <p:spPr>
          <a:xfrm>
            <a:off x="508000" y="5080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5" name="Shape 75"/>
          <p:cNvSpPr/>
          <p:nvPr/>
        </p:nvSpPr>
        <p:spPr>
          <a:xfrm flipV="1">
            <a:off x="508000" y="9245598"/>
            <a:ext cx="11988800" cy="2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6" name="Shape 76"/>
          <p:cNvSpPr/>
          <p:nvPr/>
        </p:nvSpPr>
        <p:spPr>
          <a:xfrm>
            <a:off x="508000" y="5080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7" name="Shape 77"/>
          <p:cNvSpPr/>
          <p:nvPr>
            <p:ph type="pic" sz="half" idx="13"/>
          </p:nvPr>
        </p:nvSpPr>
        <p:spPr>
          <a:xfrm>
            <a:off x="620619" y="2994799"/>
            <a:ext cx="5524501" cy="55245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" name="Shape 79"/>
          <p:cNvSpPr/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pic" sz="quarter" idx="13"/>
          </p:nvPr>
        </p:nvSpPr>
        <p:spPr>
          <a:xfrm>
            <a:off x="6654800" y="977900"/>
            <a:ext cx="5727700" cy="3606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Shape 96"/>
          <p:cNvSpPr/>
          <p:nvPr>
            <p:ph type="pic" sz="quarter" idx="14"/>
          </p:nvPr>
        </p:nvSpPr>
        <p:spPr>
          <a:xfrm>
            <a:off x="6654800" y="5003800"/>
            <a:ext cx="5727700" cy="3644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7" name="Shape 97"/>
          <p:cNvSpPr/>
          <p:nvPr>
            <p:ph type="pic" sz="half" idx="15"/>
          </p:nvPr>
        </p:nvSpPr>
        <p:spPr>
          <a:xfrm>
            <a:off x="620619" y="975499"/>
            <a:ext cx="5575301" cy="7670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8" name="Shape 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508000" y="9245598"/>
            <a:ext cx="11988800" cy="2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508000" y="5080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12166702" y="87630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2286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4572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6858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9144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11430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13716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16002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182880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143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Menulis kajian pustaka</a:t>
            </a:r>
          </a:p>
        </p:txBody>
      </p:sp>
      <p:sp>
        <p:nvSpPr>
          <p:cNvPr id="132" name="Shape 132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B1EA1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Disampaikan pada acara Sosialisasi Skripsi, 29 April 2016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143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Prinsip kajian pustaka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rPr>
              <a:t>Berisi jawaban teoritis atas rumusan masalah yang telah dijelaskan di Bab I Pendahuluan</a:t>
            </a:r>
            <a:endParaRPr>
              <a:solidFill>
                <a:srgbClr val="200D60"/>
              </a:solidFill>
              <a:latin typeface="Futura"/>
              <a:ea typeface="Futura"/>
              <a:cs typeface="Futura"/>
              <a:sym typeface="Futura"/>
            </a:endParaRPr>
          </a:p>
          <a:p>
            <a:pPr>
              <a:buBlip>
                <a:blip r:embed="rId2"/>
              </a:buBlip>
            </a:pPr>
            <a:r>
              <a: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rPr>
              <a:t>Berisi teori dan kajian atas penelitian terdahulu yang relevan dengan topik penelitian yang akan dilakukan</a:t>
            </a:r>
            <a:endParaRPr>
              <a:solidFill>
                <a:srgbClr val="200D60"/>
              </a:solidFill>
              <a:latin typeface="Futura"/>
              <a:ea typeface="Futura"/>
              <a:cs typeface="Futura"/>
              <a:sym typeface="Futura"/>
            </a:endParaRPr>
          </a:p>
          <a:p>
            <a:pPr>
              <a:buBlip>
                <a:blip r:embed="rId2"/>
              </a:buBlip>
            </a:pPr>
            <a:r>
              <a: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rPr>
              <a:t>Berfungsi memberikan gambaran theoretical gap mana yang akan diiisi oleh penelitian yang akan dilakukan -- harus in line dengan manfaat penelitian (disebutkan di Bab I)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143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Teori</a:t>
            </a:r>
          </a:p>
        </p:txBody>
      </p:sp>
      <p:sp>
        <p:nvSpPr>
          <p:cNvPr id="138" name="Shape 1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In social science, theories are series of systematic inter-related statements or generalizations that explain and/or anticipate developments in a specific context or phenomenon</a:t>
            </a:r>
          </a:p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Strauss &amp; Corbin (1998) theory is a set of well-developed concept related through statements or relationship which together constitute an integrated framework that can be used to explain or predict phenomenon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prism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143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Teori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9763" indent="-389763" defTabSz="543305">
              <a:spcBef>
                <a:spcPts val="3900"/>
              </a:spcBef>
              <a:buBlip>
                <a:blip r:embed="rId2"/>
              </a:buBlip>
              <a:defRPr sz="3162"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Berfungsi untuk memberi framework -- perspektif teori apa yang digunakan dalam menjawab rumusan masalah</a:t>
            </a:r>
          </a:p>
          <a:p>
            <a:pPr marL="389763" indent="-389763" defTabSz="543305">
              <a:spcBef>
                <a:spcPts val="3900"/>
              </a:spcBef>
              <a:buBlip>
                <a:blip r:embed="rId2"/>
              </a:buBlip>
              <a:defRPr sz="3162"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Kembangkan teori sesuai dengan topik riset</a:t>
            </a:r>
          </a:p>
          <a:p>
            <a:pPr marL="389763" indent="-389763" defTabSz="543305">
              <a:spcBef>
                <a:spcPts val="3900"/>
              </a:spcBef>
              <a:buBlip>
                <a:blip r:embed="rId2"/>
              </a:buBlip>
              <a:defRPr sz="3162"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Untuk penelitian kuantitatif, teori digunakan sebagai titik patok menyusun hipotesis, menentukan variabel, indikator, dan item</a:t>
            </a:r>
          </a:p>
          <a:p>
            <a:pPr marL="389763" indent="-389763" defTabSz="543305">
              <a:spcBef>
                <a:spcPts val="3900"/>
              </a:spcBef>
              <a:buBlip>
                <a:blip r:embed="rId2"/>
              </a:buBlip>
              <a:defRPr sz="3162"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Untuk penelitian kualitatif, teori digunakan sebagai input menentukan fokus penelitian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143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Penelitian terdahulu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Berfungsi untuk mengidentifikasi seberapa jenuh topik riset yang diusulkan</a:t>
            </a:r>
          </a:p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Topik riset yang sudah banyak diteliti menjadikan topik yang diusulkan tidak menarik, tidak mampu menunjukkan kemanfaatan apa yang dihasilkan dari penelitian ini</a:t>
            </a:r>
          </a:p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Buatlah tabel perbedaan dan persamaan usulan penelitian ini dengan penelitian sebelumnya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prism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" name="Table 146"/>
          <p:cNvGraphicFramePr/>
          <p:nvPr/>
        </p:nvGraphicFramePr>
        <p:xfrm>
          <a:off x="1625600" y="1219200"/>
          <a:ext cx="9753600" cy="73152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{C7B018BB-80A7-4F77-B60F-C8B233D01FF8}</a:tableStyleId>
              </a:tblPr>
              <a:tblGrid>
                <a:gridCol w="2438400"/>
                <a:gridCol w="2438400"/>
                <a:gridCol w="2438400"/>
                <a:gridCol w="2438400"/>
              </a:tblGrid>
              <a:tr h="146304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112"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12700" dir="5400000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Nama peneliti &amp; tahun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5A59F"/>
                      </a:solidFill>
                      <a:miter lim="400000"/>
                    </a:lnL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112"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12700" dir="5400000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Variabel</a:t>
                      </a: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112"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12700" dir="5400000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Metode riset dan data</a:t>
                      </a: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cap="all" spc="112" sz="28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12700" dir="5400000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Hasil riset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A5A59F"/>
                      </a:solidFill>
                      <a:miter lim="400000"/>
                    </a:lnR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5A59F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A5A59F"/>
                      </a:solidFill>
                      <a:miter lim="400000"/>
                    </a:lnR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5A59F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A5A59F"/>
                      </a:solidFill>
                      <a:miter lim="400000"/>
                    </a:lnR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5A59F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A5A59F"/>
                      </a:solidFill>
                      <a:miter lim="400000"/>
                    </a:lnR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A5A59F"/>
                      </a:solidFill>
                      <a:miter lim="400000"/>
                    </a:lnL>
                    <a:lnB w="12700">
                      <a:solidFill>
                        <a:srgbClr val="A5A59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A5A59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A5A59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pc="119" sz="30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A5A59F"/>
                      </a:solidFill>
                      <a:miter lim="400000"/>
                    </a:lnR>
                    <a:lnB w="12700">
                      <a:solidFill>
                        <a:srgbClr val="A5A59F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143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hipotesis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Disusun setelah peneliti yakin bahwa berdasarkan teori, hubungan antar variabel tersebut rasional</a:t>
            </a:r>
          </a:p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Umumnya yang disebutkan adalah Hipotesis Nol (H0) saja</a:t>
            </a:r>
          </a:p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Hipotesis yang akan diuji adalah hipotesis nol</a:t>
            </a:r>
          </a:p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It is okay not mentioning your Alternative Hypothesis (Ha) as long as you understand what is your Ha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4143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Rhetorical function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Situates the current study within a wider disciplinary conversation</a:t>
            </a:r>
          </a:p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Illustrates the uniqueness, importance of and need foe your particular project</a:t>
            </a:r>
          </a:p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Justify methodology choice</a:t>
            </a:r>
          </a:p>
          <a:p>
            <a:pPr>
              <a:buBlip>
                <a:blip r:embed="rId2"/>
              </a:buBlip>
              <a:defRPr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Demonstrate familiarity with the topic and appropriate approaches to studying it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6144">
                <a:solidFill>
                  <a:srgbClr val="84143F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/>
            <a:r>
              <a:t>An effective literature review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2043" indent="-352043" defTabSz="490727">
              <a:spcBef>
                <a:spcPts val="3500"/>
              </a:spcBef>
              <a:buBlip>
                <a:blip r:embed="rId2"/>
              </a:buBlip>
              <a:defRPr sz="2856"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Identify potential gaps in knowledge - penelitian sebelumnya belum bahas ini, makanya saya bahas sekarang</a:t>
            </a:r>
          </a:p>
          <a:p>
            <a:pPr marL="352043" indent="-352043" defTabSz="490727">
              <a:spcBef>
                <a:spcPts val="3500"/>
              </a:spcBef>
              <a:buBlip>
                <a:blip r:embed="rId2"/>
              </a:buBlip>
              <a:defRPr sz="2856"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Critically assess important research trends or area of interest - tentang topik ini, pendekatan ini lho yang digunakan oleh peneliti sebelumnya </a:t>
            </a:r>
          </a:p>
          <a:p>
            <a:pPr marL="352043" indent="-352043" defTabSz="490727">
              <a:spcBef>
                <a:spcPts val="3500"/>
              </a:spcBef>
              <a:buBlip>
                <a:blip r:embed="rId2"/>
              </a:buBlip>
              <a:defRPr sz="2856"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Flesh out the background of your study - teori ini pas menjadi framework untuk bahas topik saya</a:t>
            </a:r>
          </a:p>
          <a:p>
            <a:pPr marL="352043" indent="-352043" defTabSz="490727">
              <a:spcBef>
                <a:spcPts val="3500"/>
              </a:spcBef>
              <a:buBlip>
                <a:blip r:embed="rId2"/>
              </a:buBlip>
              <a:defRPr sz="2856">
                <a:solidFill>
                  <a:srgbClr val="200D60"/>
                </a:solidFill>
                <a:latin typeface="Futura"/>
                <a:ea typeface="Futura"/>
                <a:cs typeface="Futura"/>
                <a:sym typeface="Futura"/>
              </a:defRPr>
            </a:pPr>
            <a:r>
              <a:t>Establish a need for current and/or future research project - saat ini saya perlu bahas ini, nanti tolong lanjutkan topik ini untuk fokus ke itu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ll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